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8" r:id="rId1"/>
  </p:sldMasterIdLst>
  <p:sldIdLst>
    <p:sldId id="256" r:id="rId2"/>
    <p:sldId id="257" r:id="rId3"/>
    <p:sldId id="258" r:id="rId4"/>
    <p:sldId id="277" r:id="rId5"/>
    <p:sldId id="259" r:id="rId6"/>
    <p:sldId id="278" r:id="rId7"/>
    <p:sldId id="263" r:id="rId8"/>
    <p:sldId id="271" r:id="rId9"/>
    <p:sldId id="272" r:id="rId10"/>
    <p:sldId id="273" r:id="rId11"/>
    <p:sldId id="274" r:id="rId12"/>
    <p:sldId id="276" r:id="rId13"/>
    <p:sldId id="275" r:id="rId14"/>
    <p:sldId id="265" r:id="rId15"/>
    <p:sldId id="261" r:id="rId16"/>
    <p:sldId id="260" r:id="rId17"/>
    <p:sldId id="262" r:id="rId18"/>
    <p:sldId id="264" r:id="rId19"/>
    <p:sldId id="270" r:id="rId20"/>
    <p:sldId id="269" r:id="rId21"/>
    <p:sldId id="268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32E137-E40B-4A3F-BDF7-A01CF9047437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813A7-C80F-4B93-9F1C-46632D0A4826}">
      <dgm:prSet/>
      <dgm:spPr/>
      <dgm:t>
        <a:bodyPr/>
        <a:lstStyle/>
        <a:p>
          <a:pPr>
            <a:defRPr b="1"/>
          </a:pPr>
          <a:r>
            <a:rPr lang="en-AU"/>
            <a:t>Kipp Hughes</a:t>
          </a:r>
          <a:endParaRPr lang="en-US"/>
        </a:p>
      </dgm:t>
    </dgm:pt>
    <dgm:pt modelId="{E66480A8-6FF4-485A-8131-D0329D8ADDC0}" type="parTrans" cxnId="{7807D956-9C22-46D8-B910-7AC61054B906}">
      <dgm:prSet/>
      <dgm:spPr/>
      <dgm:t>
        <a:bodyPr/>
        <a:lstStyle/>
        <a:p>
          <a:endParaRPr lang="en-US"/>
        </a:p>
      </dgm:t>
    </dgm:pt>
    <dgm:pt modelId="{A6A41B26-3E4E-4A55-A2A5-AB2FA6975C63}" type="sibTrans" cxnId="{7807D956-9C22-46D8-B910-7AC61054B906}">
      <dgm:prSet/>
      <dgm:spPr/>
      <dgm:t>
        <a:bodyPr/>
        <a:lstStyle/>
        <a:p>
          <a:endParaRPr lang="en-US"/>
        </a:p>
      </dgm:t>
    </dgm:pt>
    <dgm:pt modelId="{F6018A50-4713-4C1F-A889-0BAE6B07770C}">
      <dgm:prSet/>
      <dgm:spPr/>
      <dgm:t>
        <a:bodyPr/>
        <a:lstStyle/>
        <a:p>
          <a:r>
            <a:rPr lang="en-AU"/>
            <a:t>Mathematical Modelling Major</a:t>
          </a:r>
          <a:endParaRPr lang="en-US"/>
        </a:p>
      </dgm:t>
    </dgm:pt>
    <dgm:pt modelId="{6077B01B-8414-464D-8CBE-049B1D082707}" type="parTrans" cxnId="{7B9B358B-C4BB-4A60-86F6-6EBEC8D94AB4}">
      <dgm:prSet/>
      <dgm:spPr/>
      <dgm:t>
        <a:bodyPr/>
        <a:lstStyle/>
        <a:p>
          <a:endParaRPr lang="en-US"/>
        </a:p>
      </dgm:t>
    </dgm:pt>
    <dgm:pt modelId="{91B7D674-A4EF-4FA5-B8BA-86AAD19C4B7E}" type="sibTrans" cxnId="{7B9B358B-C4BB-4A60-86F6-6EBEC8D94AB4}">
      <dgm:prSet/>
      <dgm:spPr/>
      <dgm:t>
        <a:bodyPr/>
        <a:lstStyle/>
        <a:p>
          <a:endParaRPr lang="en-US"/>
        </a:p>
      </dgm:t>
    </dgm:pt>
    <dgm:pt modelId="{21CBD7CA-4AAD-4E67-AEAF-EEEE5C007A43}">
      <dgm:prSet/>
      <dgm:spPr/>
      <dgm:t>
        <a:bodyPr/>
        <a:lstStyle/>
        <a:p>
          <a:r>
            <a:rPr lang="en-AU"/>
            <a:t>Passionate about education</a:t>
          </a:r>
          <a:endParaRPr lang="en-US"/>
        </a:p>
      </dgm:t>
    </dgm:pt>
    <dgm:pt modelId="{6F0C9BD7-108A-4A62-860C-F870A4581066}" type="parTrans" cxnId="{BA65E6A4-FC27-40F2-B638-8AC31EC1E9A1}">
      <dgm:prSet/>
      <dgm:spPr/>
      <dgm:t>
        <a:bodyPr/>
        <a:lstStyle/>
        <a:p>
          <a:endParaRPr lang="en-US"/>
        </a:p>
      </dgm:t>
    </dgm:pt>
    <dgm:pt modelId="{E7E004DF-0AB6-4C84-801E-A527A97BD718}" type="sibTrans" cxnId="{BA65E6A4-FC27-40F2-B638-8AC31EC1E9A1}">
      <dgm:prSet/>
      <dgm:spPr/>
      <dgm:t>
        <a:bodyPr/>
        <a:lstStyle/>
        <a:p>
          <a:endParaRPr lang="en-US"/>
        </a:p>
      </dgm:t>
    </dgm:pt>
    <dgm:pt modelId="{5138FBE5-6A15-41EC-BFC5-07EF77411043}">
      <dgm:prSet/>
      <dgm:spPr/>
      <dgm:t>
        <a:bodyPr/>
        <a:lstStyle/>
        <a:p>
          <a:r>
            <a:rPr lang="en-AU"/>
            <a:t>Active Musician</a:t>
          </a:r>
          <a:endParaRPr lang="en-US"/>
        </a:p>
      </dgm:t>
    </dgm:pt>
    <dgm:pt modelId="{F9C789E9-398F-48E2-998B-D91FAFFBA97F}" type="parTrans" cxnId="{9B5688E4-FD61-4A2C-9706-94B9C6F42267}">
      <dgm:prSet/>
      <dgm:spPr/>
      <dgm:t>
        <a:bodyPr/>
        <a:lstStyle/>
        <a:p>
          <a:endParaRPr lang="en-US"/>
        </a:p>
      </dgm:t>
    </dgm:pt>
    <dgm:pt modelId="{B963F0BB-0B5C-4412-83CE-3C574BC5EBC7}" type="sibTrans" cxnId="{9B5688E4-FD61-4A2C-9706-94B9C6F42267}">
      <dgm:prSet/>
      <dgm:spPr/>
      <dgm:t>
        <a:bodyPr/>
        <a:lstStyle/>
        <a:p>
          <a:endParaRPr lang="en-US"/>
        </a:p>
      </dgm:t>
    </dgm:pt>
    <dgm:pt modelId="{75703A7C-CC78-42C4-AC04-037A490F2F71}">
      <dgm:prSet/>
      <dgm:spPr/>
      <dgm:t>
        <a:bodyPr/>
        <a:lstStyle/>
        <a:p>
          <a:pPr>
            <a:defRPr b="1"/>
          </a:pPr>
          <a:r>
            <a:rPr lang="en-AU"/>
            <a:t>Chris Swan</a:t>
          </a:r>
          <a:endParaRPr lang="en-US"/>
        </a:p>
      </dgm:t>
    </dgm:pt>
    <dgm:pt modelId="{1AC90912-4E2B-46E0-BE41-D5FF9050C5FF}" type="parTrans" cxnId="{DADFED5D-8F50-455C-AB57-BD303D49A275}">
      <dgm:prSet/>
      <dgm:spPr/>
      <dgm:t>
        <a:bodyPr/>
        <a:lstStyle/>
        <a:p>
          <a:endParaRPr lang="en-US"/>
        </a:p>
      </dgm:t>
    </dgm:pt>
    <dgm:pt modelId="{3C3C45AF-7564-44E3-AE7A-3CF2675608C5}" type="sibTrans" cxnId="{DADFED5D-8F50-455C-AB57-BD303D49A275}">
      <dgm:prSet/>
      <dgm:spPr/>
      <dgm:t>
        <a:bodyPr/>
        <a:lstStyle/>
        <a:p>
          <a:endParaRPr lang="en-US"/>
        </a:p>
      </dgm:t>
    </dgm:pt>
    <dgm:pt modelId="{681C2CD1-34B3-40F0-9BED-6AE334099CD1}">
      <dgm:prSet/>
      <dgm:spPr/>
      <dgm:t>
        <a:bodyPr/>
        <a:lstStyle/>
        <a:p>
          <a:r>
            <a:rPr lang="en-AU"/>
            <a:t>Mathematical Modelling Major</a:t>
          </a:r>
          <a:endParaRPr lang="en-US"/>
        </a:p>
      </dgm:t>
    </dgm:pt>
    <dgm:pt modelId="{C01C979C-8377-405C-9699-E37EE01F0EE5}" type="parTrans" cxnId="{84340251-4626-4FA9-B94A-88EAB858D9A1}">
      <dgm:prSet/>
      <dgm:spPr/>
      <dgm:t>
        <a:bodyPr/>
        <a:lstStyle/>
        <a:p>
          <a:endParaRPr lang="en-US"/>
        </a:p>
      </dgm:t>
    </dgm:pt>
    <dgm:pt modelId="{D5A2A0D6-45A7-4E79-B6DF-0D3C1CB1CFDA}" type="sibTrans" cxnId="{84340251-4626-4FA9-B94A-88EAB858D9A1}">
      <dgm:prSet/>
      <dgm:spPr/>
      <dgm:t>
        <a:bodyPr/>
        <a:lstStyle/>
        <a:p>
          <a:endParaRPr lang="en-US"/>
        </a:p>
      </dgm:t>
    </dgm:pt>
    <dgm:pt modelId="{60366DB9-72B0-4555-A2B8-B871BE3D7061}">
      <dgm:prSet/>
      <dgm:spPr/>
      <dgm:t>
        <a:bodyPr/>
        <a:lstStyle/>
        <a:p>
          <a:r>
            <a:rPr lang="en-US"/>
            <a:t>Love of problem solving</a:t>
          </a:r>
        </a:p>
      </dgm:t>
    </dgm:pt>
    <dgm:pt modelId="{1F2A7243-2220-4B3B-9D8B-DA0214EA9C84}" type="parTrans" cxnId="{2C9F4514-A27E-4FB0-9160-13082B85AD2F}">
      <dgm:prSet/>
      <dgm:spPr/>
      <dgm:t>
        <a:bodyPr/>
        <a:lstStyle/>
        <a:p>
          <a:endParaRPr lang="en-US"/>
        </a:p>
      </dgm:t>
    </dgm:pt>
    <dgm:pt modelId="{FE944447-1A83-44EC-9816-804493C22F07}" type="sibTrans" cxnId="{2C9F4514-A27E-4FB0-9160-13082B85AD2F}">
      <dgm:prSet/>
      <dgm:spPr/>
      <dgm:t>
        <a:bodyPr/>
        <a:lstStyle/>
        <a:p>
          <a:endParaRPr lang="en-US"/>
        </a:p>
      </dgm:t>
    </dgm:pt>
    <dgm:pt modelId="{7084AEA7-9F9E-426F-9EF7-396859BF26A2}">
      <dgm:prSet/>
      <dgm:spPr/>
      <dgm:t>
        <a:bodyPr/>
        <a:lstStyle/>
        <a:p>
          <a:r>
            <a:rPr lang="en-US"/>
            <a:t>Creative writer</a:t>
          </a:r>
        </a:p>
      </dgm:t>
    </dgm:pt>
    <dgm:pt modelId="{751930D5-CCB5-4E97-895F-ADBB146FCD1F}" type="parTrans" cxnId="{46A82CD2-ACDD-43AF-A2E0-88E083F72BB8}">
      <dgm:prSet/>
      <dgm:spPr/>
      <dgm:t>
        <a:bodyPr/>
        <a:lstStyle/>
        <a:p>
          <a:endParaRPr lang="en-US"/>
        </a:p>
      </dgm:t>
    </dgm:pt>
    <dgm:pt modelId="{88448799-56B9-4691-8777-2598CDFDE4D6}" type="sibTrans" cxnId="{46A82CD2-ACDD-43AF-A2E0-88E083F72BB8}">
      <dgm:prSet/>
      <dgm:spPr/>
      <dgm:t>
        <a:bodyPr/>
        <a:lstStyle/>
        <a:p>
          <a:endParaRPr lang="en-US"/>
        </a:p>
      </dgm:t>
    </dgm:pt>
    <dgm:pt modelId="{73FA19CB-389F-5142-8EBE-D997BB9F3764}" type="pres">
      <dgm:prSet presAssocID="{0032E137-E40B-4A3F-BDF7-A01CF9047437}" presName="linear" presStyleCnt="0">
        <dgm:presLayoutVars>
          <dgm:dir/>
          <dgm:animLvl val="lvl"/>
          <dgm:resizeHandles val="exact"/>
        </dgm:presLayoutVars>
      </dgm:prSet>
      <dgm:spPr/>
    </dgm:pt>
    <dgm:pt modelId="{49D733D0-8FD6-204F-87CE-AAAEC2BD73CF}" type="pres">
      <dgm:prSet presAssocID="{CCF813A7-C80F-4B93-9F1C-46632D0A4826}" presName="parentLin" presStyleCnt="0"/>
      <dgm:spPr/>
    </dgm:pt>
    <dgm:pt modelId="{02D27EF5-9E06-CF42-8718-97B9E913BB03}" type="pres">
      <dgm:prSet presAssocID="{CCF813A7-C80F-4B93-9F1C-46632D0A4826}" presName="parentLeftMargin" presStyleLbl="node1" presStyleIdx="0" presStyleCnt="2"/>
      <dgm:spPr/>
    </dgm:pt>
    <dgm:pt modelId="{BEFB02AF-3CA1-9848-A460-7AD237ABACBA}" type="pres">
      <dgm:prSet presAssocID="{CCF813A7-C80F-4B93-9F1C-46632D0A482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0BD84B-51FA-794E-A9DD-F58A177DA4E9}" type="pres">
      <dgm:prSet presAssocID="{CCF813A7-C80F-4B93-9F1C-46632D0A4826}" presName="negativeSpace" presStyleCnt="0"/>
      <dgm:spPr/>
    </dgm:pt>
    <dgm:pt modelId="{36A7A977-6284-0D46-93EF-F63297F9FB4D}" type="pres">
      <dgm:prSet presAssocID="{CCF813A7-C80F-4B93-9F1C-46632D0A4826}" presName="childText" presStyleLbl="conFgAcc1" presStyleIdx="0" presStyleCnt="2">
        <dgm:presLayoutVars>
          <dgm:bulletEnabled val="1"/>
        </dgm:presLayoutVars>
      </dgm:prSet>
      <dgm:spPr/>
    </dgm:pt>
    <dgm:pt modelId="{89496A38-7CC8-9949-8C8B-2E30F1B520AA}" type="pres">
      <dgm:prSet presAssocID="{A6A41B26-3E4E-4A55-A2A5-AB2FA6975C63}" presName="spaceBetweenRectangles" presStyleCnt="0"/>
      <dgm:spPr/>
    </dgm:pt>
    <dgm:pt modelId="{20A6A8C1-7C1F-B641-8FB6-A351754E5707}" type="pres">
      <dgm:prSet presAssocID="{75703A7C-CC78-42C4-AC04-037A490F2F71}" presName="parentLin" presStyleCnt="0"/>
      <dgm:spPr/>
    </dgm:pt>
    <dgm:pt modelId="{65D49D39-C986-6E46-AC40-BE1D00475DA2}" type="pres">
      <dgm:prSet presAssocID="{75703A7C-CC78-42C4-AC04-037A490F2F71}" presName="parentLeftMargin" presStyleLbl="node1" presStyleIdx="0" presStyleCnt="2"/>
      <dgm:spPr/>
    </dgm:pt>
    <dgm:pt modelId="{B1959797-F255-F14D-8E79-57B30E23924A}" type="pres">
      <dgm:prSet presAssocID="{75703A7C-CC78-42C4-AC04-037A490F2F7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6436AF-A4F7-C845-ABBE-D869777D5C8B}" type="pres">
      <dgm:prSet presAssocID="{75703A7C-CC78-42C4-AC04-037A490F2F71}" presName="negativeSpace" presStyleCnt="0"/>
      <dgm:spPr/>
    </dgm:pt>
    <dgm:pt modelId="{2DC323C8-63C7-A84C-828F-6A1E3658D861}" type="pres">
      <dgm:prSet presAssocID="{75703A7C-CC78-42C4-AC04-037A490F2F7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C9F4514-A27E-4FB0-9160-13082B85AD2F}" srcId="{75703A7C-CC78-42C4-AC04-037A490F2F71}" destId="{60366DB9-72B0-4555-A2B8-B871BE3D7061}" srcOrd="1" destOrd="0" parTransId="{1F2A7243-2220-4B3B-9D8B-DA0214EA9C84}" sibTransId="{FE944447-1A83-44EC-9816-804493C22F07}"/>
    <dgm:cxn modelId="{F280BC15-5A51-BF48-A9EE-4DB2DAD23320}" type="presOf" srcId="{F6018A50-4713-4C1F-A889-0BAE6B07770C}" destId="{36A7A977-6284-0D46-93EF-F63297F9FB4D}" srcOrd="0" destOrd="0" presId="urn:microsoft.com/office/officeart/2005/8/layout/list1"/>
    <dgm:cxn modelId="{3AD97F33-9115-5A4B-90B6-A4C211B9F1FF}" type="presOf" srcId="{75703A7C-CC78-42C4-AC04-037A490F2F71}" destId="{B1959797-F255-F14D-8E79-57B30E23924A}" srcOrd="1" destOrd="0" presId="urn:microsoft.com/office/officeart/2005/8/layout/list1"/>
    <dgm:cxn modelId="{F285D44F-DA24-6041-A9C6-326060571EA5}" type="presOf" srcId="{60366DB9-72B0-4555-A2B8-B871BE3D7061}" destId="{2DC323C8-63C7-A84C-828F-6A1E3658D861}" srcOrd="0" destOrd="1" presId="urn:microsoft.com/office/officeart/2005/8/layout/list1"/>
    <dgm:cxn modelId="{84340251-4626-4FA9-B94A-88EAB858D9A1}" srcId="{75703A7C-CC78-42C4-AC04-037A490F2F71}" destId="{681C2CD1-34B3-40F0-9BED-6AE334099CD1}" srcOrd="0" destOrd="0" parTransId="{C01C979C-8377-405C-9699-E37EE01F0EE5}" sibTransId="{D5A2A0D6-45A7-4E79-B6DF-0D3C1CB1CFDA}"/>
    <dgm:cxn modelId="{80271C54-4045-DB4C-9082-73E27EB08F82}" type="presOf" srcId="{CCF813A7-C80F-4B93-9F1C-46632D0A4826}" destId="{BEFB02AF-3CA1-9848-A460-7AD237ABACBA}" srcOrd="1" destOrd="0" presId="urn:microsoft.com/office/officeart/2005/8/layout/list1"/>
    <dgm:cxn modelId="{7807D956-9C22-46D8-B910-7AC61054B906}" srcId="{0032E137-E40B-4A3F-BDF7-A01CF9047437}" destId="{CCF813A7-C80F-4B93-9F1C-46632D0A4826}" srcOrd="0" destOrd="0" parTransId="{E66480A8-6FF4-485A-8131-D0329D8ADDC0}" sibTransId="{A6A41B26-3E4E-4A55-A2A5-AB2FA6975C63}"/>
    <dgm:cxn modelId="{DADFED5D-8F50-455C-AB57-BD303D49A275}" srcId="{0032E137-E40B-4A3F-BDF7-A01CF9047437}" destId="{75703A7C-CC78-42C4-AC04-037A490F2F71}" srcOrd="1" destOrd="0" parTransId="{1AC90912-4E2B-46E0-BE41-D5FF9050C5FF}" sibTransId="{3C3C45AF-7564-44E3-AE7A-3CF2675608C5}"/>
    <dgm:cxn modelId="{160C7569-E316-D14F-BEB9-CDB519234E66}" type="presOf" srcId="{7084AEA7-9F9E-426F-9EF7-396859BF26A2}" destId="{2DC323C8-63C7-A84C-828F-6A1E3658D861}" srcOrd="0" destOrd="2" presId="urn:microsoft.com/office/officeart/2005/8/layout/list1"/>
    <dgm:cxn modelId="{45B5816C-05C6-8046-BBB3-D44F92916030}" type="presOf" srcId="{CCF813A7-C80F-4B93-9F1C-46632D0A4826}" destId="{02D27EF5-9E06-CF42-8718-97B9E913BB03}" srcOrd="0" destOrd="0" presId="urn:microsoft.com/office/officeart/2005/8/layout/list1"/>
    <dgm:cxn modelId="{7B9B358B-C4BB-4A60-86F6-6EBEC8D94AB4}" srcId="{CCF813A7-C80F-4B93-9F1C-46632D0A4826}" destId="{F6018A50-4713-4C1F-A889-0BAE6B07770C}" srcOrd="0" destOrd="0" parTransId="{6077B01B-8414-464D-8CBE-049B1D082707}" sibTransId="{91B7D674-A4EF-4FA5-B8BA-86AAD19C4B7E}"/>
    <dgm:cxn modelId="{BA65E6A4-FC27-40F2-B638-8AC31EC1E9A1}" srcId="{CCF813A7-C80F-4B93-9F1C-46632D0A4826}" destId="{21CBD7CA-4AAD-4E67-AEAF-EEEE5C007A43}" srcOrd="1" destOrd="0" parTransId="{6F0C9BD7-108A-4A62-860C-F870A4581066}" sibTransId="{E7E004DF-0AB6-4C84-801E-A527A97BD718}"/>
    <dgm:cxn modelId="{34075FAE-917B-9C43-90C8-5012DEFB9828}" type="presOf" srcId="{0032E137-E40B-4A3F-BDF7-A01CF9047437}" destId="{73FA19CB-389F-5142-8EBE-D997BB9F3764}" srcOrd="0" destOrd="0" presId="urn:microsoft.com/office/officeart/2005/8/layout/list1"/>
    <dgm:cxn modelId="{9FEDE9B6-6690-4A4A-BBDC-6C4D1C45411C}" type="presOf" srcId="{21CBD7CA-4AAD-4E67-AEAF-EEEE5C007A43}" destId="{36A7A977-6284-0D46-93EF-F63297F9FB4D}" srcOrd="0" destOrd="1" presId="urn:microsoft.com/office/officeart/2005/8/layout/list1"/>
    <dgm:cxn modelId="{46A82CD2-ACDD-43AF-A2E0-88E083F72BB8}" srcId="{75703A7C-CC78-42C4-AC04-037A490F2F71}" destId="{7084AEA7-9F9E-426F-9EF7-396859BF26A2}" srcOrd="2" destOrd="0" parTransId="{751930D5-CCB5-4E97-895F-ADBB146FCD1F}" sibTransId="{88448799-56B9-4691-8777-2598CDFDE4D6}"/>
    <dgm:cxn modelId="{242BEBD8-18FA-714B-AF01-A5D67FF4D6CC}" type="presOf" srcId="{5138FBE5-6A15-41EC-BFC5-07EF77411043}" destId="{36A7A977-6284-0D46-93EF-F63297F9FB4D}" srcOrd="0" destOrd="2" presId="urn:microsoft.com/office/officeart/2005/8/layout/list1"/>
    <dgm:cxn modelId="{49C6E9DD-D7EA-9049-A3D3-F2D7FFA2F45A}" type="presOf" srcId="{681C2CD1-34B3-40F0-9BED-6AE334099CD1}" destId="{2DC323C8-63C7-A84C-828F-6A1E3658D861}" srcOrd="0" destOrd="0" presId="urn:microsoft.com/office/officeart/2005/8/layout/list1"/>
    <dgm:cxn modelId="{9B5688E4-FD61-4A2C-9706-94B9C6F42267}" srcId="{CCF813A7-C80F-4B93-9F1C-46632D0A4826}" destId="{5138FBE5-6A15-41EC-BFC5-07EF77411043}" srcOrd="2" destOrd="0" parTransId="{F9C789E9-398F-48E2-998B-D91FAFFBA97F}" sibTransId="{B963F0BB-0B5C-4412-83CE-3C574BC5EBC7}"/>
    <dgm:cxn modelId="{9E263FEA-007C-874C-80AA-B57DF840AC9D}" type="presOf" srcId="{75703A7C-CC78-42C4-AC04-037A490F2F71}" destId="{65D49D39-C986-6E46-AC40-BE1D00475DA2}" srcOrd="0" destOrd="0" presId="urn:microsoft.com/office/officeart/2005/8/layout/list1"/>
    <dgm:cxn modelId="{3DE82B72-7C77-D541-83DE-66A23EBEC8E1}" type="presParOf" srcId="{73FA19CB-389F-5142-8EBE-D997BB9F3764}" destId="{49D733D0-8FD6-204F-87CE-AAAEC2BD73CF}" srcOrd="0" destOrd="0" presId="urn:microsoft.com/office/officeart/2005/8/layout/list1"/>
    <dgm:cxn modelId="{F0A805B8-A999-8640-BD2A-AFF76EBC0310}" type="presParOf" srcId="{49D733D0-8FD6-204F-87CE-AAAEC2BD73CF}" destId="{02D27EF5-9E06-CF42-8718-97B9E913BB03}" srcOrd="0" destOrd="0" presId="urn:microsoft.com/office/officeart/2005/8/layout/list1"/>
    <dgm:cxn modelId="{2DDA63F3-6EF6-0E42-B84B-BDA85C165E3D}" type="presParOf" srcId="{49D733D0-8FD6-204F-87CE-AAAEC2BD73CF}" destId="{BEFB02AF-3CA1-9848-A460-7AD237ABACBA}" srcOrd="1" destOrd="0" presId="urn:microsoft.com/office/officeart/2005/8/layout/list1"/>
    <dgm:cxn modelId="{0A2FA487-FA45-E746-82FF-EB3E8DE9D42D}" type="presParOf" srcId="{73FA19CB-389F-5142-8EBE-D997BB9F3764}" destId="{BB0BD84B-51FA-794E-A9DD-F58A177DA4E9}" srcOrd="1" destOrd="0" presId="urn:microsoft.com/office/officeart/2005/8/layout/list1"/>
    <dgm:cxn modelId="{0478A2FB-29DF-3D4A-A6F0-5691906527F2}" type="presParOf" srcId="{73FA19CB-389F-5142-8EBE-D997BB9F3764}" destId="{36A7A977-6284-0D46-93EF-F63297F9FB4D}" srcOrd="2" destOrd="0" presId="urn:microsoft.com/office/officeart/2005/8/layout/list1"/>
    <dgm:cxn modelId="{582583BC-3298-BE4C-BE3D-E07148787E24}" type="presParOf" srcId="{73FA19CB-389F-5142-8EBE-D997BB9F3764}" destId="{89496A38-7CC8-9949-8C8B-2E30F1B520AA}" srcOrd="3" destOrd="0" presId="urn:microsoft.com/office/officeart/2005/8/layout/list1"/>
    <dgm:cxn modelId="{86B25F0E-81CC-4645-816B-8567132E1951}" type="presParOf" srcId="{73FA19CB-389F-5142-8EBE-D997BB9F3764}" destId="{20A6A8C1-7C1F-B641-8FB6-A351754E5707}" srcOrd="4" destOrd="0" presId="urn:microsoft.com/office/officeart/2005/8/layout/list1"/>
    <dgm:cxn modelId="{4AE529B8-6084-5D4E-B28C-700048B78F9C}" type="presParOf" srcId="{20A6A8C1-7C1F-B641-8FB6-A351754E5707}" destId="{65D49D39-C986-6E46-AC40-BE1D00475DA2}" srcOrd="0" destOrd="0" presId="urn:microsoft.com/office/officeart/2005/8/layout/list1"/>
    <dgm:cxn modelId="{00C5F0A3-4F0B-9C47-91AF-1C838E4C7C77}" type="presParOf" srcId="{20A6A8C1-7C1F-B641-8FB6-A351754E5707}" destId="{B1959797-F255-F14D-8E79-57B30E23924A}" srcOrd="1" destOrd="0" presId="urn:microsoft.com/office/officeart/2005/8/layout/list1"/>
    <dgm:cxn modelId="{B899734C-EFD3-1845-8811-730783DF7BEE}" type="presParOf" srcId="{73FA19CB-389F-5142-8EBE-D997BB9F3764}" destId="{A86436AF-A4F7-C845-ABBE-D869777D5C8B}" srcOrd="5" destOrd="0" presId="urn:microsoft.com/office/officeart/2005/8/layout/list1"/>
    <dgm:cxn modelId="{D092FCDB-1DAF-494A-ABAB-BB49F9BFB18D}" type="presParOf" srcId="{73FA19CB-389F-5142-8EBE-D997BB9F3764}" destId="{2DC323C8-63C7-A84C-828F-6A1E3658D86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7A977-6284-0D46-93EF-F63297F9FB4D}">
      <dsp:nvSpPr>
        <dsp:cNvPr id="0" name=""/>
        <dsp:cNvSpPr/>
      </dsp:nvSpPr>
      <dsp:spPr>
        <a:xfrm>
          <a:off x="0" y="336866"/>
          <a:ext cx="5550334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0768" tIns="395732" rIns="43076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900" kern="1200"/>
            <a:t>Mathematical Modelling Major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900" kern="1200"/>
            <a:t>Passionate about education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900" kern="1200"/>
            <a:t>Active Musician</a:t>
          </a:r>
          <a:endParaRPr lang="en-US" sz="1900" kern="1200"/>
        </a:p>
      </dsp:txBody>
      <dsp:txXfrm>
        <a:off x="0" y="336866"/>
        <a:ext cx="5550334" cy="1436400"/>
      </dsp:txXfrm>
    </dsp:sp>
    <dsp:sp modelId="{BEFB02AF-3CA1-9848-A460-7AD237ABACBA}">
      <dsp:nvSpPr>
        <dsp:cNvPr id="0" name=""/>
        <dsp:cNvSpPr/>
      </dsp:nvSpPr>
      <dsp:spPr>
        <a:xfrm>
          <a:off x="277516" y="56426"/>
          <a:ext cx="3885233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900" kern="1200"/>
            <a:t>Kipp Hughes</a:t>
          </a:r>
          <a:endParaRPr lang="en-US" sz="1900" kern="1200"/>
        </a:p>
      </dsp:txBody>
      <dsp:txXfrm>
        <a:off x="304896" y="83806"/>
        <a:ext cx="3830473" cy="506120"/>
      </dsp:txXfrm>
    </dsp:sp>
    <dsp:sp modelId="{2DC323C8-63C7-A84C-828F-6A1E3658D861}">
      <dsp:nvSpPr>
        <dsp:cNvPr id="0" name=""/>
        <dsp:cNvSpPr/>
      </dsp:nvSpPr>
      <dsp:spPr>
        <a:xfrm>
          <a:off x="0" y="2156306"/>
          <a:ext cx="5550334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0768" tIns="395732" rIns="43076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900" kern="1200"/>
            <a:t>Mathematical Modelling Major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Love of problem solving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Creative writer</a:t>
          </a:r>
        </a:p>
      </dsp:txBody>
      <dsp:txXfrm>
        <a:off x="0" y="2156306"/>
        <a:ext cx="5550334" cy="1436400"/>
      </dsp:txXfrm>
    </dsp:sp>
    <dsp:sp modelId="{B1959797-F255-F14D-8E79-57B30E23924A}">
      <dsp:nvSpPr>
        <dsp:cNvPr id="0" name=""/>
        <dsp:cNvSpPr/>
      </dsp:nvSpPr>
      <dsp:spPr>
        <a:xfrm>
          <a:off x="277516" y="1875866"/>
          <a:ext cx="3885233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900" kern="1200"/>
            <a:t>Chris Swan</a:t>
          </a:r>
          <a:endParaRPr lang="en-US" sz="1900" kern="1200"/>
        </a:p>
      </dsp:txBody>
      <dsp:txXfrm>
        <a:off x="304896" y="1903246"/>
        <a:ext cx="383047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3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8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32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7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73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4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8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9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9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3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9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1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011009-9745-44EA-A345-8908A152D9B6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B52BEE-8436-4902-BE22-09AD4541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85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  <p:sldLayoutId id="2147484390" r:id="rId12"/>
    <p:sldLayoutId id="2147484391" r:id="rId13"/>
    <p:sldLayoutId id="2147484392" r:id="rId14"/>
    <p:sldLayoutId id="2147484393" r:id="rId15"/>
    <p:sldLayoutId id="2147484394" r:id="rId16"/>
    <p:sldLayoutId id="21474843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1DA2A-CEB9-49C2-936C-1DB4EEEE4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Rostering in a pharmacy department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5329A-A46D-40EC-9BE6-E64F21ACC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AU" sz="11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AU" sz="1100">
                <a:solidFill>
                  <a:srgbClr val="FFFFFF"/>
                </a:solidFill>
              </a:rPr>
              <a:t>An experiment in workplace rostering using Linear Integer Programming &amp; optimisation modelling techniques</a:t>
            </a:r>
            <a:endParaRPr lang="en-US" sz="1100">
              <a:solidFill>
                <a:srgbClr val="FFFFFF"/>
              </a:solidFill>
            </a:endParaRPr>
          </a:p>
        </p:txBody>
      </p:sp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9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Medicine">
            <a:extLst>
              <a:ext uri="{FF2B5EF4-FFF2-40B4-BE49-F238E27FC236}">
                <a16:creationId xmlns:a16="http://schemas.microsoft.com/office/drawing/2014/main" id="{FDE8FCCD-C164-4E95-A02C-CD2E954E9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5001" y="2191639"/>
            <a:ext cx="3686910" cy="36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6425-82E2-41AB-80C3-A9108443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04815"/>
            <a:ext cx="8816598" cy="2248372"/>
          </a:xfrm>
        </p:spPr>
        <p:txBody>
          <a:bodyPr>
            <a:normAutofit/>
          </a:bodyPr>
          <a:lstStyle/>
          <a:p>
            <a:r>
              <a:rPr lang="en-AU" sz="4800" dirty="0"/>
              <a:t>Rotation completion constraint</a:t>
            </a:r>
            <a:endParaRPr lang="en-US" sz="4800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4FC3315-22D2-4B8D-A307-79CB6F109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25" y="3694767"/>
            <a:ext cx="4213949" cy="2764351"/>
          </a:xfrm>
        </p:spPr>
      </p:pic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26EEC509-1D99-4141-B21B-627CB3065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27" y="1127602"/>
            <a:ext cx="3195288" cy="117721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E0201F-A3D7-4040-B015-40A262C72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26" y="2446919"/>
            <a:ext cx="4585423" cy="10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6380-04F0-4053-B452-73082FCD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1" y="2648183"/>
            <a:ext cx="7300912" cy="1456267"/>
          </a:xfrm>
        </p:spPr>
        <p:txBody>
          <a:bodyPr>
            <a:noAutofit/>
          </a:bodyPr>
          <a:lstStyle/>
          <a:p>
            <a:r>
              <a:rPr lang="en-AU" sz="4800" dirty="0"/>
              <a:t>Rotation capacity constraint</a:t>
            </a:r>
            <a:endParaRPr lang="en-US" sz="4800" dirty="0"/>
          </a:p>
        </p:txBody>
      </p:sp>
      <p:pic>
        <p:nvPicPr>
          <p:cNvPr id="5" name="Content Placeholder 4" descr="A picture containing sky&#10;&#10;Description automatically generated">
            <a:extLst>
              <a:ext uri="{FF2B5EF4-FFF2-40B4-BE49-F238E27FC236}">
                <a16:creationId xmlns:a16="http://schemas.microsoft.com/office/drawing/2014/main" id="{E44EE0F8-EE4F-4C73-B74B-0E0BA2C7C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32" y="3852651"/>
            <a:ext cx="4610475" cy="2619587"/>
          </a:xfr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F9082732-6941-4EBB-8D27-0640CBA86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33" y="1227051"/>
            <a:ext cx="3637445" cy="119846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D42077-7D1B-4386-8701-E1B0122C4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33" y="2645686"/>
            <a:ext cx="4276114" cy="9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8027-BEE7-448C-87B0-F1C4C26B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07" y="2603992"/>
            <a:ext cx="10131425" cy="1456267"/>
          </a:xfrm>
        </p:spPr>
        <p:txBody>
          <a:bodyPr>
            <a:normAutofit/>
          </a:bodyPr>
          <a:lstStyle/>
          <a:p>
            <a:r>
              <a:rPr lang="en-AU" sz="4800" dirty="0"/>
              <a:t>Duration constraints</a:t>
            </a:r>
            <a:endParaRPr lang="en-US" sz="4800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10ECABEF-BB9B-41C8-9869-ECEF6B541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30" y="3428102"/>
            <a:ext cx="5108910" cy="1758261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9E1E7C6-47C5-4560-A02E-F7EA5411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30" y="2301998"/>
            <a:ext cx="4789518" cy="10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B5E4-5E35-4EC3-8289-5338DB07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009" y="2700866"/>
            <a:ext cx="6522666" cy="1456267"/>
          </a:xfrm>
        </p:spPr>
        <p:txBody>
          <a:bodyPr>
            <a:noAutofit/>
          </a:bodyPr>
          <a:lstStyle/>
          <a:p>
            <a:r>
              <a:rPr lang="en-AU" sz="4800" dirty="0"/>
              <a:t>Parity of CPD-G rotations</a:t>
            </a:r>
            <a:endParaRPr lang="en-US" sz="4800" dirty="0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9A3D7EAA-A801-41DF-A233-59499660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634" y="1673390"/>
            <a:ext cx="5283203" cy="1456267"/>
          </a:xfrm>
          <a:prstGeom prst="rect">
            <a:avLst/>
          </a:prstGeom>
        </p:spPr>
      </p:pic>
      <p:pic>
        <p:nvPicPr>
          <p:cNvPr id="6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886D8B1A-A04F-4348-B440-C88ABEF3F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634" y="3428999"/>
            <a:ext cx="5197004" cy="21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64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242C-1352-43D9-AE7C-51CB0AFE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44E616AC-4538-41B4-93CD-10B13DEB6EE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06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5850" y="2141538"/>
            <a:ext cx="6791325" cy="3648075"/>
          </a:xfrm>
        </p:spPr>
      </p:pic>
    </p:spTree>
    <p:extLst>
      <p:ext uri="{BB962C8B-B14F-4D97-AF65-F5344CB8AC3E}">
        <p14:creationId xmlns:p14="http://schemas.microsoft.com/office/powerpoint/2010/main" val="2573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6FC2-B8FC-4642-BD5F-9936513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v7.4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D86220B-8ADE-46DE-BA8A-6C82D3286F1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106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225" y="2141538"/>
            <a:ext cx="8156575" cy="3649662"/>
          </a:xfrm>
        </p:spPr>
      </p:pic>
    </p:spTree>
    <p:extLst>
      <p:ext uri="{BB962C8B-B14F-4D97-AF65-F5344CB8AC3E}">
        <p14:creationId xmlns:p14="http://schemas.microsoft.com/office/powerpoint/2010/main" val="42150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AECA30C-5853-400F-9939-01329086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012CCAB-9BD9-4BC0-A565-E7B5B9F1877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48.49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225" y="2141538"/>
            <a:ext cx="8156575" cy="3649662"/>
          </a:xfrm>
        </p:spPr>
      </p:pic>
    </p:spTree>
    <p:extLst>
      <p:ext uri="{BB962C8B-B14F-4D97-AF65-F5344CB8AC3E}">
        <p14:creationId xmlns:p14="http://schemas.microsoft.com/office/powerpoint/2010/main" val="191929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920B-077B-43FA-8579-492B400F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2700866"/>
            <a:ext cx="10131425" cy="1456267"/>
          </a:xfrm>
        </p:spPr>
        <p:txBody>
          <a:bodyPr>
            <a:normAutofit/>
          </a:bodyPr>
          <a:lstStyle/>
          <a:p>
            <a:r>
              <a:rPr lang="en-AU" sz="4800" dirty="0"/>
              <a:t>Push summary</a:t>
            </a:r>
            <a:endParaRPr lang="en-US" sz="4800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592BBA2-F28A-4C66-A15F-585975562CC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941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2926" y="1457325"/>
            <a:ext cx="5401174" cy="4172479"/>
          </a:xfrm>
        </p:spPr>
      </p:pic>
    </p:spTree>
    <p:extLst>
      <p:ext uri="{BB962C8B-B14F-4D97-AF65-F5344CB8AC3E}">
        <p14:creationId xmlns:p14="http://schemas.microsoft.com/office/powerpoint/2010/main" val="25018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4F8003-90C0-794A-B1DF-79BDA758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Github Code summary</a:t>
            </a:r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9358830-354D-4F30-9AD8-E07058A8E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06" y="1883996"/>
            <a:ext cx="5045560" cy="38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3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8889-4FB6-4BC5-97C1-20B6CD21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800" dirty="0"/>
              <a:t>V1.0</a:t>
            </a:r>
            <a:endParaRPr lang="en-US" sz="4800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928A97B-EA58-4514-8180-3C9782AF683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19.20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" y="3193278"/>
            <a:ext cx="12049125" cy="1598856"/>
          </a:xfrm>
        </p:spPr>
      </p:pic>
    </p:spTree>
    <p:extLst>
      <p:ext uri="{BB962C8B-B14F-4D97-AF65-F5344CB8AC3E}">
        <p14:creationId xmlns:p14="http://schemas.microsoft.com/office/powerpoint/2010/main" val="76206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FD33-B030-4372-8DFD-C0248106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892" y="609600"/>
            <a:ext cx="5550334" cy="1456267"/>
          </a:xfrm>
        </p:spPr>
        <p:txBody>
          <a:bodyPr>
            <a:normAutofit/>
          </a:bodyPr>
          <a:lstStyle/>
          <a:p>
            <a:r>
              <a:rPr lang="en-AU" dirty="0"/>
              <a:t>Meet our team</a:t>
            </a:r>
            <a:endParaRPr lang="en-US" dirty="0"/>
          </a:p>
        </p:txBody>
      </p:sp>
      <p:pic>
        <p:nvPicPr>
          <p:cNvPr id="6" name="Picture 5" descr="A person in a blue shirt&#10;&#10;Description automatically generated">
            <a:extLst>
              <a:ext uri="{FF2B5EF4-FFF2-40B4-BE49-F238E27FC236}">
                <a16:creationId xmlns:a16="http://schemas.microsoft.com/office/drawing/2014/main" id="{E2893ED8-01E7-7C4A-9A31-3682CD1F8F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" r="-1" b="40684"/>
          <a:stretch/>
        </p:blipFill>
        <p:spPr>
          <a:xfrm>
            <a:off x="20" y="1"/>
            <a:ext cx="4635988" cy="3429000"/>
          </a:xfrm>
          <a:prstGeom prst="rect">
            <a:avLst/>
          </a:prstGeom>
        </p:spPr>
      </p:pic>
      <p:pic>
        <p:nvPicPr>
          <p:cNvPr id="8" name="Picture 7" descr="A person holding a book shelf&#10;&#10;Description automatically generated">
            <a:extLst>
              <a:ext uri="{FF2B5EF4-FFF2-40B4-BE49-F238E27FC236}">
                <a16:creationId xmlns:a16="http://schemas.microsoft.com/office/drawing/2014/main" id="{026479C3-47B5-E248-988B-062A44C40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" r="2" b="46286"/>
          <a:stretch/>
        </p:blipFill>
        <p:spPr>
          <a:xfrm>
            <a:off x="20" y="3429001"/>
            <a:ext cx="4635988" cy="34299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E57998-7D20-4BE8-9019-4A4122CE3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3429000"/>
            <a:ext cx="4637598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9" name="Straight Connector 14">
            <a:extLst>
              <a:ext uri="{FF2B5EF4-FFF2-40B4-BE49-F238E27FC236}">
                <a16:creationId xmlns:a16="http://schemas.microsoft.com/office/drawing/2014/main" id="{1EC01BF1-FEAA-4AF6-96A5-24556C1F6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096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2B670A-BE98-47DA-94F5-878EB9BDD4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978096"/>
              </p:ext>
            </p:extLst>
          </p:nvPr>
        </p:nvGraphicFramePr>
        <p:xfrm>
          <a:off x="5266892" y="2142067"/>
          <a:ext cx="5550334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0429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4292-BA11-411C-8A67-25B7878C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V5.3.1</a:t>
            </a:r>
            <a:endParaRPr lang="en-US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CB2C4F23-98F7-4A96-A322-F56F4F28AA9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78" end="2000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913" y="3295650"/>
            <a:ext cx="10109200" cy="1341438"/>
          </a:xfrm>
        </p:spPr>
      </p:pic>
    </p:spTree>
    <p:extLst>
      <p:ext uri="{BB962C8B-B14F-4D97-AF65-F5344CB8AC3E}">
        <p14:creationId xmlns:p14="http://schemas.microsoft.com/office/powerpoint/2010/main" val="427201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6E62-9989-4DED-B623-753C5FAF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V7.3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0D20090-63C4-419C-AAC4-4C9780091A1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41.02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3252788"/>
            <a:ext cx="10099675" cy="1427162"/>
          </a:xfrm>
        </p:spPr>
      </p:pic>
    </p:spTree>
    <p:extLst>
      <p:ext uri="{BB962C8B-B14F-4D97-AF65-F5344CB8AC3E}">
        <p14:creationId xmlns:p14="http://schemas.microsoft.com/office/powerpoint/2010/main" val="151121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206C-5BF9-4AFB-A532-FA710E6E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V7.9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B3123F8-2821-4C54-9E4A-9AC8B333A48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63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3252788"/>
            <a:ext cx="10099675" cy="1427162"/>
          </a:xfrm>
        </p:spPr>
      </p:pic>
    </p:spTree>
    <p:extLst>
      <p:ext uri="{BB962C8B-B14F-4D97-AF65-F5344CB8AC3E}">
        <p14:creationId xmlns:p14="http://schemas.microsoft.com/office/powerpoint/2010/main" val="35632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44BE-2B4C-4FA7-89E9-E4BA734F6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AU"/>
              <a:t>Our Client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ADF9-F00A-4A2D-B1C1-4478ED1A0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AU"/>
              <a:t>Monash Medical Centre Pharmacy Department</a:t>
            </a:r>
          </a:p>
          <a:p>
            <a:pPr lvl="1"/>
            <a:r>
              <a:rPr lang="en-AU"/>
              <a:t>Andrew Chong</a:t>
            </a:r>
          </a:p>
          <a:p>
            <a:pPr lvl="2"/>
            <a:r>
              <a:rPr lang="en-AU"/>
              <a:t>Assistant Deputy Director of Pharmacy</a:t>
            </a:r>
          </a:p>
          <a:p>
            <a:pPr lvl="1"/>
            <a:endParaRPr lang="en-AU"/>
          </a:p>
          <a:p>
            <a:pPr lvl="1"/>
            <a:r>
              <a:rPr lang="en-AU"/>
              <a:t>Jeff Davies</a:t>
            </a:r>
          </a:p>
          <a:p>
            <a:pPr lvl="2"/>
            <a:r>
              <a:rPr lang="en-AU"/>
              <a:t>Senior Pharmacist</a:t>
            </a:r>
          </a:p>
          <a:p>
            <a:pPr lvl="2"/>
            <a:r>
              <a:rPr lang="en-AU"/>
              <a:t>Intern Program Coordinator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9EB77-51F8-F64A-9A3F-4496092AB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6"/>
          <a:stretch/>
        </p:blipFill>
        <p:spPr>
          <a:xfrm>
            <a:off x="5289752" y="2759025"/>
            <a:ext cx="6095593" cy="11777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0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5D051E4-D678-4F5F-9F65-565E9F181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6964B-E9EB-48DF-A418-D88EDABD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In the beginning…</a:t>
            </a:r>
          </a:p>
        </p:txBody>
      </p:sp>
    </p:spTree>
    <p:extLst>
      <p:ext uri="{BB962C8B-B14F-4D97-AF65-F5344CB8AC3E}">
        <p14:creationId xmlns:p14="http://schemas.microsoft.com/office/powerpoint/2010/main" val="424690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D75EE2-CF15-45F1-A961-37B449E21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964872E1-4C59-486B-9A51-E85C8C0C4C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E7777-0DE6-494B-9AB2-ED53317F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9" y="1964267"/>
            <a:ext cx="624399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Our Project</a:t>
            </a:r>
          </a:p>
        </p:txBody>
      </p:sp>
    </p:spTree>
    <p:extLst>
      <p:ext uri="{BB962C8B-B14F-4D97-AF65-F5344CB8AC3E}">
        <p14:creationId xmlns:p14="http://schemas.microsoft.com/office/powerpoint/2010/main" val="259112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1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75A12D9-3CB4-4818-A5F8-E8E648B2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811" y="0"/>
            <a:ext cx="6766273" cy="5545722"/>
          </a:xfrm>
          <a:custGeom>
            <a:avLst/>
            <a:gdLst>
              <a:gd name="connsiteX0" fmla="*/ 0 w 6766273"/>
              <a:gd name="connsiteY0" fmla="*/ 0 h 5545722"/>
              <a:gd name="connsiteX1" fmla="*/ 6576149 w 6766273"/>
              <a:gd name="connsiteY1" fmla="*/ 0 h 5545722"/>
              <a:gd name="connsiteX2" fmla="*/ 6631498 w 6766273"/>
              <a:gd name="connsiteY2" fmla="*/ 194912 h 5545722"/>
              <a:gd name="connsiteX3" fmla="*/ 6766273 w 6766273"/>
              <a:gd name="connsiteY3" fmla="*/ 1264785 h 5545722"/>
              <a:gd name="connsiteX4" fmla="*/ 2485336 w 6766273"/>
              <a:gd name="connsiteY4" fmla="*/ 5545722 h 5545722"/>
              <a:gd name="connsiteX5" fmla="*/ 91824 w 6766273"/>
              <a:gd name="connsiteY5" fmla="*/ 4814605 h 5545722"/>
              <a:gd name="connsiteX6" fmla="*/ 0 w 6766273"/>
              <a:gd name="connsiteY6" fmla="*/ 4749308 h 554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solidFill>
            <a:srgbClr val="FFFFFF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59B8DC44-2C98-4A18-8213-277FBA6975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t="8351" r="15314" b="6"/>
          <a:stretch/>
        </p:blipFill>
        <p:spPr>
          <a:xfrm>
            <a:off x="896497" y="482852"/>
            <a:ext cx="3567795" cy="3570533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C9B7894-ADA8-408F-81D5-30D795467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3677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rgbClr val="FFFFFF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9253579-7BFE-49A2-BEF3-8B1C3A2C6A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8" r="2403" b="1"/>
          <a:stretch/>
        </p:blipFill>
        <p:spPr>
          <a:xfrm>
            <a:off x="8039003" y="2067636"/>
            <a:ext cx="3609394" cy="36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0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2EA72-28B4-4F19-9F0C-90D5E30E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What is Linear Integer Programming?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7A089-5FA0-4999-85DF-01EE78806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8658" y="1150076"/>
                <a:ext cx="6517543" cy="4557849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Problem solving using systems of linear equations that describe real world constraints to solve an objective function</a:t>
                </a:r>
              </a:p>
              <a:p>
                <a:endParaRPr lang="en-AU" dirty="0"/>
              </a:p>
              <a:p>
                <a:r>
                  <a:rPr lang="en-AU" dirty="0"/>
                  <a:t>Binary and Decision Variables (</a:t>
                </a:r>
                <a:r>
                  <a:rPr lang="en-AU" dirty="0" err="1"/>
                  <a:t>dvar</a:t>
                </a:r>
                <a:r>
                  <a:rPr lang="en-AU" dirty="0"/>
                  <a:t> Boolean)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	→	intern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doing rotation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in week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7A089-5FA0-4999-85DF-01EE78806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8658" y="1150076"/>
                <a:ext cx="6517543" cy="4557849"/>
              </a:xfrm>
              <a:blipFill>
                <a:blip r:embed="rId3"/>
                <a:stretch>
                  <a:fillRect l="-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57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5AA88FA-FA9B-40A0-AB33-86E7729DA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D9AFB-3AB2-4070-80BF-78879E5D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7" y="1375790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Staggered start</a:t>
            </a: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6FAE10D4-BE16-4490-86AB-53090A23EB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90"/>
          <a:stretch/>
        </p:blipFill>
        <p:spPr>
          <a:xfrm>
            <a:off x="6094411" y="1015957"/>
            <a:ext cx="3627229" cy="1255437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4EF41A5F-E08B-4F39-87FC-7F50AB14BC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6101269" y="2461984"/>
            <a:ext cx="5447263" cy="869537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26BF7-588D-43A2-9334-063357755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3522111"/>
            <a:ext cx="5454122" cy="227397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8EF697-1B9E-4698-AD1E-16BDAC9FF0AD}"/>
                  </a:ext>
                </a:extLst>
              </p:cNvPr>
              <p:cNvSpPr txBox="1"/>
              <p:nvPr/>
            </p:nvSpPr>
            <p:spPr>
              <a:xfrm>
                <a:off x="5535607" y="1519043"/>
                <a:ext cx="668071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8EF697-1B9E-4698-AD1E-16BDAC9FF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607" y="1519043"/>
                <a:ext cx="6680718" cy="446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0882-707D-46A1-B1D5-7747F3A3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61" y="2684106"/>
            <a:ext cx="10131425" cy="1456267"/>
          </a:xfrm>
        </p:spPr>
        <p:txBody>
          <a:bodyPr>
            <a:normAutofit/>
          </a:bodyPr>
          <a:lstStyle/>
          <a:p>
            <a:r>
              <a:rPr lang="en-AU" sz="4800" dirty="0"/>
              <a:t>Physical constraint</a:t>
            </a:r>
            <a:endParaRPr lang="en-US" sz="4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C5C0DF-2B45-2340-9B38-70E76C31E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27" y="3122091"/>
            <a:ext cx="3383041" cy="3573880"/>
          </a:xfr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F705161C-1124-704C-8594-6B211313F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29" y="1035864"/>
            <a:ext cx="3383041" cy="1177641"/>
          </a:xfrm>
          <a:prstGeom prst="rect">
            <a:avLst/>
          </a:prstGeom>
        </p:spPr>
      </p:pic>
      <p:pic>
        <p:nvPicPr>
          <p:cNvPr id="13" name="Picture 12" descr="A blurry image of a screen&#10;&#10;Description automatically generated">
            <a:extLst>
              <a:ext uri="{FF2B5EF4-FFF2-40B4-BE49-F238E27FC236}">
                <a16:creationId xmlns:a16="http://schemas.microsoft.com/office/drawing/2014/main" id="{CF1EA5F6-737A-4C40-82BB-1B49FCF53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27" y="2334063"/>
            <a:ext cx="5543932" cy="7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4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132</Words>
  <Application>Microsoft Macintosh PowerPoint</Application>
  <PresentationFormat>Widescreen</PresentationFormat>
  <Paragraphs>43</Paragraphs>
  <Slides>22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Celestial</vt:lpstr>
      <vt:lpstr>Rostering in a pharmacy department</vt:lpstr>
      <vt:lpstr>Meet our team</vt:lpstr>
      <vt:lpstr>Our Client</vt:lpstr>
      <vt:lpstr>In the beginning…</vt:lpstr>
      <vt:lpstr>Our Project</vt:lpstr>
      <vt:lpstr>PowerPoint Presentation</vt:lpstr>
      <vt:lpstr>What is Linear Integer Programming?</vt:lpstr>
      <vt:lpstr>Staggered start</vt:lpstr>
      <vt:lpstr>Physical constraint</vt:lpstr>
      <vt:lpstr>Rotation completion constraint</vt:lpstr>
      <vt:lpstr>Rotation capacity constraint</vt:lpstr>
      <vt:lpstr>Duration constraints</vt:lpstr>
      <vt:lpstr>Parity of CPD-G rotations</vt:lpstr>
      <vt:lpstr>V7.9</vt:lpstr>
      <vt:lpstr>v7.4</vt:lpstr>
      <vt:lpstr>v7.9</vt:lpstr>
      <vt:lpstr>Push summary</vt:lpstr>
      <vt:lpstr>Github Code summary</vt:lpstr>
      <vt:lpstr>V1.0</vt:lpstr>
      <vt:lpstr>V5.3.1</vt:lpstr>
      <vt:lpstr>V7.3</vt:lpstr>
      <vt:lpstr>V7.9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Rostering in a pharmacy department</dc:title>
  <dc:creator>Microsoft Office User</dc:creator>
  <cp:lastModifiedBy>Microsoft Office User</cp:lastModifiedBy>
  <cp:revision>2</cp:revision>
  <dcterms:created xsi:type="dcterms:W3CDTF">2019-05-24T12:39:25Z</dcterms:created>
  <dcterms:modified xsi:type="dcterms:W3CDTF">2019-05-25T05:32:46Z</dcterms:modified>
</cp:coreProperties>
</file>